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98" r:id="rId4"/>
    <p:sldId id="424" r:id="rId5"/>
    <p:sldId id="425" r:id="rId6"/>
    <p:sldId id="437" r:id="rId7"/>
    <p:sldId id="441" r:id="rId8"/>
    <p:sldId id="438" r:id="rId9"/>
    <p:sldId id="442" r:id="rId10"/>
    <p:sldId id="443" r:id="rId11"/>
    <p:sldId id="444" r:id="rId12"/>
    <p:sldId id="446" r:id="rId13"/>
    <p:sldId id="447" r:id="rId14"/>
    <p:sldId id="44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9" userDrawn="1">
          <p15:clr>
            <a:srgbClr val="A4A3A4"/>
          </p15:clr>
        </p15:guide>
        <p15:guide id="2" pos="3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B9B9B"/>
    <a:srgbClr val="FC6204"/>
    <a:srgbClr val="0066FF"/>
    <a:srgbClr val="FF9600"/>
    <a:srgbClr val="85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2"/>
      </p:cViewPr>
      <p:guideLst>
        <p:guide orient="horz" pos="2309"/>
        <p:guide pos="37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8D2FC-B7E4-4F22-829A-1951A70536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06D26-EB15-4881-94CD-B86EEBA990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 rot="5400000">
            <a:off x="2875915" y="3666490"/>
            <a:ext cx="1757680" cy="2764155"/>
          </a:xfrm>
          <a:prstGeom prst="trapezoid">
            <a:avLst>
              <a:gd name="adj" fmla="val 16889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 userDrawn="1"/>
        </p:nvSpPr>
        <p:spPr>
          <a:xfrm>
            <a:off x="-18750" y="3406791"/>
            <a:ext cx="2295386" cy="3246791"/>
          </a:xfrm>
          <a:custGeom>
            <a:avLst/>
            <a:gdLst>
              <a:gd name="connsiteX0" fmla="*/ 0 w 1708144"/>
              <a:gd name="connsiteY0" fmla="*/ 0 h 2965437"/>
              <a:gd name="connsiteX1" fmla="*/ 1463445 w 1708144"/>
              <a:gd name="connsiteY1" fmla="*/ 661181 h 2965437"/>
              <a:gd name="connsiteX2" fmla="*/ 1708144 w 1708144"/>
              <a:gd name="connsiteY2" fmla="*/ 729807 h 2965437"/>
              <a:gd name="connsiteX3" fmla="*/ 1708144 w 1708144"/>
              <a:gd name="connsiteY3" fmla="*/ 2562051 h 2965437"/>
              <a:gd name="connsiteX4" fmla="*/ 473725 w 1708144"/>
              <a:gd name="connsiteY4" fmla="*/ 2965437 h 2965437"/>
              <a:gd name="connsiteX5" fmla="*/ 0 w 1708144"/>
              <a:gd name="connsiteY5" fmla="*/ 2965437 h 2965437"/>
              <a:gd name="connsiteX6" fmla="*/ 0 w 1708144"/>
              <a:gd name="connsiteY6" fmla="*/ 0 h 2965437"/>
              <a:gd name="connsiteX0-1" fmla="*/ 0 w 1708144"/>
              <a:gd name="connsiteY0-2" fmla="*/ 0 h 2965437"/>
              <a:gd name="connsiteX1-3" fmla="*/ 1463445 w 1708144"/>
              <a:gd name="connsiteY1-4" fmla="*/ 661181 h 2965437"/>
              <a:gd name="connsiteX2-5" fmla="*/ 1708144 w 1708144"/>
              <a:gd name="connsiteY2-6" fmla="*/ 729807 h 2965437"/>
              <a:gd name="connsiteX3-7" fmla="*/ 1708144 w 1708144"/>
              <a:gd name="connsiteY3-8" fmla="*/ 2562051 h 2965437"/>
              <a:gd name="connsiteX4-9" fmla="*/ 473725 w 1708144"/>
              <a:gd name="connsiteY4-10" fmla="*/ 2965437 h 2965437"/>
              <a:gd name="connsiteX5-11" fmla="*/ 0 w 1708144"/>
              <a:gd name="connsiteY5-12" fmla="*/ 2965437 h 2965437"/>
              <a:gd name="connsiteX6-13" fmla="*/ 0 w 1708144"/>
              <a:gd name="connsiteY6-14" fmla="*/ 0 h 2965437"/>
              <a:gd name="connsiteX0-15" fmla="*/ 0 w 1708144"/>
              <a:gd name="connsiteY0-16" fmla="*/ 0 h 2965437"/>
              <a:gd name="connsiteX1-17" fmla="*/ 1463445 w 1708144"/>
              <a:gd name="connsiteY1-18" fmla="*/ 661181 h 2965437"/>
              <a:gd name="connsiteX2-19" fmla="*/ 1708144 w 1708144"/>
              <a:gd name="connsiteY2-20" fmla="*/ 729807 h 2965437"/>
              <a:gd name="connsiteX3-21" fmla="*/ 1708144 w 1708144"/>
              <a:gd name="connsiteY3-22" fmla="*/ 2562051 h 2965437"/>
              <a:gd name="connsiteX4-23" fmla="*/ 473725 w 1708144"/>
              <a:gd name="connsiteY4-24" fmla="*/ 2965437 h 2965437"/>
              <a:gd name="connsiteX5-25" fmla="*/ 0 w 1708144"/>
              <a:gd name="connsiteY5-26" fmla="*/ 2965437 h 2965437"/>
              <a:gd name="connsiteX6-27" fmla="*/ 0 w 1708144"/>
              <a:gd name="connsiteY6-28" fmla="*/ 0 h 2965437"/>
              <a:gd name="connsiteX0-29" fmla="*/ 14068 w 1722212"/>
              <a:gd name="connsiteY0-30" fmla="*/ 0 h 3246791"/>
              <a:gd name="connsiteX1-31" fmla="*/ 1477513 w 1722212"/>
              <a:gd name="connsiteY1-32" fmla="*/ 661181 h 3246791"/>
              <a:gd name="connsiteX2-33" fmla="*/ 1722212 w 1722212"/>
              <a:gd name="connsiteY2-34" fmla="*/ 729807 h 3246791"/>
              <a:gd name="connsiteX3-35" fmla="*/ 1722212 w 1722212"/>
              <a:gd name="connsiteY3-36" fmla="*/ 2562051 h 3246791"/>
              <a:gd name="connsiteX4-37" fmla="*/ 487793 w 1722212"/>
              <a:gd name="connsiteY4-38" fmla="*/ 2965437 h 3246791"/>
              <a:gd name="connsiteX5-39" fmla="*/ 0 w 1722212"/>
              <a:gd name="connsiteY5-40" fmla="*/ 3246791 h 3246791"/>
              <a:gd name="connsiteX6-41" fmla="*/ 14068 w 1722212"/>
              <a:gd name="connsiteY6-42" fmla="*/ 0 h 3246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22212" h="3246791">
                <a:moveTo>
                  <a:pt x="14068" y="0"/>
                </a:moveTo>
                <a:cubicBezTo>
                  <a:pt x="473747" y="182880"/>
                  <a:pt x="975630" y="478301"/>
                  <a:pt x="1477513" y="661181"/>
                </a:cubicBezTo>
                <a:cubicBezTo>
                  <a:pt x="1557642" y="685000"/>
                  <a:pt x="1639232" y="707886"/>
                  <a:pt x="1722212" y="729807"/>
                </a:cubicBezTo>
                <a:lnTo>
                  <a:pt x="1722212" y="2562051"/>
                </a:lnTo>
                <a:cubicBezTo>
                  <a:pt x="1269652" y="2671608"/>
                  <a:pt x="854651" y="2807576"/>
                  <a:pt x="487793" y="2965437"/>
                </a:cubicBezTo>
                <a:lnTo>
                  <a:pt x="0" y="3246791"/>
                </a:lnTo>
                <a:cubicBezTo>
                  <a:pt x="4689" y="2164527"/>
                  <a:pt x="9379" y="1082264"/>
                  <a:pt x="14068" y="0"/>
                </a:cubicBezTo>
                <a:close/>
              </a:path>
            </a:pathLst>
          </a:cu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38"/>
          <p:cNvSpPr txBox="1"/>
          <p:nvPr userDrawn="1"/>
        </p:nvSpPr>
        <p:spPr>
          <a:xfrm>
            <a:off x="1855530" y="1334830"/>
            <a:ext cx="882164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Maya2022</a:t>
            </a:r>
            <a:r>
              <a:rPr lang="zh-CN" altLang="en-US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6000" b="1" kern="1200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案例教程</a:t>
            </a:r>
            <a:endParaRPr lang="zh-CN" altLang="en-US" sz="6000" b="1" kern="1200" dirty="0" smtClean="0">
              <a:gradFill>
                <a:gsLst>
                  <a:gs pos="52000">
                    <a:srgbClr val="FAD8BD"/>
                  </a:gs>
                  <a:gs pos="66000">
                    <a:srgbClr val="F8EE9D"/>
                  </a:gs>
                  <a:gs pos="2000">
                    <a:srgbClr val="011247"/>
                  </a:gs>
                  <a:gs pos="28000">
                    <a:srgbClr val="007CC4"/>
                  </a:gs>
                  <a:gs pos="97000">
                    <a:srgbClr val="F9A300"/>
                  </a:gs>
                </a:gsLst>
                <a:lin ang="396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 userDrawn="1"/>
        </p:nvSpPr>
        <p:spPr bwMode="auto">
          <a:xfrm>
            <a:off x="5031389" y="6128221"/>
            <a:ext cx="2470534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北京理工大学出版社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 descr="C:/Users/Administrator/Desktop/4-159.JPG4-159"/>
          <p:cNvPicPr>
            <a:picLocks noChangeAspect="1"/>
          </p:cNvPicPr>
          <p:nvPr userDrawn="1"/>
        </p:nvPicPr>
        <p:blipFill>
          <a:blip r:embed="rId4"/>
          <a:srcRect t="16339" b="16339"/>
          <a:stretch>
            <a:fillRect/>
          </a:stretch>
        </p:blipFill>
        <p:spPr>
          <a:xfrm>
            <a:off x="5233035" y="4464685"/>
            <a:ext cx="2199640" cy="1232535"/>
          </a:xfrm>
          <a:prstGeom prst="rect">
            <a:avLst/>
          </a:prstGeom>
        </p:spPr>
      </p:pic>
      <p:sp>
        <p:nvSpPr>
          <p:cNvPr id="4" name="梯形 3"/>
          <p:cNvSpPr/>
          <p:nvPr userDrawn="1"/>
        </p:nvSpPr>
        <p:spPr>
          <a:xfrm rot="16200000">
            <a:off x="7847330" y="3855720"/>
            <a:ext cx="1855470" cy="2465070"/>
          </a:xfrm>
          <a:prstGeom prst="trapezoid">
            <a:avLst>
              <a:gd name="adj" fmla="val 14236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 rot="16200000">
            <a:off x="9591675" y="4071620"/>
            <a:ext cx="3107055" cy="2056130"/>
          </a:xfrm>
          <a:prstGeom prst="trapezoid">
            <a:avLst>
              <a:gd name="adj" fmla="val 29076"/>
            </a:avLst>
          </a:prstGeom>
          <a:blipFill rotWithShape="0"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22"/>
          <p:cNvSpPr/>
          <p:nvPr userDrawn="1"/>
        </p:nvSpPr>
        <p:spPr>
          <a:xfrm>
            <a:off x="0" y="3284985"/>
            <a:ext cx="12193200" cy="1215037"/>
          </a:xfrm>
          <a:custGeom>
            <a:avLst/>
            <a:gdLst/>
            <a:ahLst/>
            <a:cxnLst/>
            <a:rect l="l" t="t" r="r" b="b"/>
            <a:pathLst>
              <a:path w="9144001" h="1215037">
                <a:moveTo>
                  <a:pt x="0" y="0"/>
                </a:moveTo>
                <a:cubicBezTo>
                  <a:pt x="1044041" y="640192"/>
                  <a:pt x="2755465" y="1057166"/>
                  <a:pt x="4689494" y="1057166"/>
                </a:cubicBezTo>
                <a:cubicBezTo>
                  <a:pt x="6484806" y="1057166"/>
                  <a:pt x="8088300" y="697861"/>
                  <a:pt x="9144001" y="133798"/>
                </a:cubicBezTo>
                <a:lnTo>
                  <a:pt x="9144001" y="292702"/>
                </a:lnTo>
                <a:cubicBezTo>
                  <a:pt x="8087610" y="855887"/>
                  <a:pt x="6484419" y="1215037"/>
                  <a:pt x="4689494" y="1215037"/>
                </a:cubicBezTo>
                <a:cubicBezTo>
                  <a:pt x="2755571" y="1215037"/>
                  <a:pt x="1044228" y="798109"/>
                  <a:pt x="0" y="15759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5"/>
          <p:cNvSpPr/>
          <p:nvPr userDrawn="1"/>
        </p:nvSpPr>
        <p:spPr>
          <a:xfrm>
            <a:off x="0" y="5652149"/>
            <a:ext cx="12193200" cy="1181820"/>
          </a:xfrm>
          <a:custGeom>
            <a:avLst/>
            <a:gdLst/>
            <a:ahLst/>
            <a:cxnLst/>
            <a:rect l="l" t="t" r="r" b="b"/>
            <a:pathLst>
              <a:path w="9144000" h="1181820">
                <a:moveTo>
                  <a:pt x="4503736" y="0"/>
                </a:moveTo>
                <a:cubicBezTo>
                  <a:pt x="6407413" y="0"/>
                  <a:pt x="8095417" y="403989"/>
                  <a:pt x="9144000" y="1027158"/>
                </a:cubicBezTo>
                <a:lnTo>
                  <a:pt x="9144000" y="1181820"/>
                </a:lnTo>
                <a:cubicBezTo>
                  <a:pt x="8096888" y="552513"/>
                  <a:pt x="6400701" y="144016"/>
                  <a:pt x="4486433" y="144016"/>
                </a:cubicBezTo>
                <a:cubicBezTo>
                  <a:pt x="2673012" y="144016"/>
                  <a:pt x="1055298" y="510606"/>
                  <a:pt x="0" y="1084233"/>
                </a:cubicBezTo>
                <a:lnTo>
                  <a:pt x="0" y="949973"/>
                </a:lnTo>
                <a:cubicBezTo>
                  <a:pt x="1054723" y="370654"/>
                  <a:pt x="2680292" y="0"/>
                  <a:pt x="4503736" y="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 userDrawn="1"/>
        </p:nvSpPr>
        <p:spPr bwMode="auto">
          <a:xfrm>
            <a:off x="9525" y="4580890"/>
            <a:ext cx="12188190" cy="2393315"/>
          </a:xfrm>
          <a:custGeom>
            <a:avLst/>
            <a:gdLst/>
            <a:ahLst/>
            <a:cxnLst>
              <a:cxn ang="0">
                <a:pos x="2932" y="144"/>
              </a:cxn>
              <a:cxn ang="0">
                <a:pos x="2932" y="0"/>
              </a:cxn>
              <a:cxn ang="0">
                <a:pos x="0" y="107"/>
              </a:cxn>
              <a:cxn ang="0">
                <a:pos x="0" y="144"/>
              </a:cxn>
              <a:cxn ang="0">
                <a:pos x="2932" y="144"/>
              </a:cxn>
            </a:cxnLst>
            <a:rect l="0" t="0" r="r" b="b"/>
            <a:pathLst>
              <a:path w="2932" h="151">
                <a:moveTo>
                  <a:pt x="2932" y="144"/>
                </a:moveTo>
                <a:cubicBezTo>
                  <a:pt x="2932" y="0"/>
                  <a:pt x="2932" y="0"/>
                  <a:pt x="2932" y="0"/>
                </a:cubicBezTo>
                <a:cubicBezTo>
                  <a:pt x="2207" y="115"/>
                  <a:pt x="1230" y="151"/>
                  <a:pt x="0" y="107"/>
                </a:cubicBezTo>
                <a:cubicBezTo>
                  <a:pt x="0" y="144"/>
                  <a:pt x="0" y="144"/>
                  <a:pt x="0" y="144"/>
                </a:cubicBezTo>
                <a:cubicBezTo>
                  <a:pt x="2932" y="144"/>
                  <a:pt x="2932" y="144"/>
                  <a:pt x="2932" y="1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1" y="167102"/>
            <a:ext cx="3290131" cy="432048"/>
          </a:xfrm>
          <a:prstGeom prst="homePlate">
            <a:avLst>
              <a:gd name="adj" fmla="val 26606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5" name="燕尾形 4"/>
          <p:cNvSpPr/>
          <p:nvPr userDrawn="1"/>
        </p:nvSpPr>
        <p:spPr>
          <a:xfrm>
            <a:off x="3278951" y="167102"/>
            <a:ext cx="216080" cy="432048"/>
          </a:xfrm>
          <a:prstGeom prst="chevron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3483851" y="167102"/>
            <a:ext cx="216080" cy="43204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 userDrawn="1"/>
        </p:nvSpPr>
        <p:spPr bwMode="auto">
          <a:xfrm>
            <a:off x="962025" y="213995"/>
            <a:ext cx="21126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sz="1800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</a:t>
            </a:r>
            <a:r>
              <a:rPr lang="en-US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Maya  2022</a:t>
            </a:r>
            <a:endParaRPr lang="en-US" dirty="0">
              <a:solidFill>
                <a:sysClr val="window" lastClr="FFFF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 descr="C:/Users/Administrator/Desktop/2018.05.28SR21.jpg2018.05.28SR21"/>
          <p:cNvPicPr>
            <a:picLocks noChangeAspect="1"/>
          </p:cNvPicPr>
          <p:nvPr userDrawn="1"/>
        </p:nvPicPr>
        <p:blipFill>
          <a:blip r:embed="rId2"/>
          <a:srcRect t="4947" b="4947"/>
          <a:stretch>
            <a:fillRect/>
          </a:stretch>
        </p:blipFill>
        <p:spPr>
          <a:xfrm>
            <a:off x="161290" y="18415"/>
            <a:ext cx="712470" cy="641985"/>
          </a:xfrm>
          <a:prstGeom prst="rect">
            <a:avLst/>
          </a:prstGeom>
        </p:spPr>
      </p:pic>
      <p:pic>
        <p:nvPicPr>
          <p:cNvPr id="3" name="图片 2" descr="7-14c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8475" y="5372735"/>
            <a:ext cx="1327150" cy="14839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blipFill rotWithShape="1">
            <a:blip r:embed="rId3">
              <a:duotone>
                <a:srgbClr val="000000">
                  <a:shade val="12000"/>
                  <a:satMod val="240000"/>
                </a:srgbClr>
                <a:srgbClr val="000000">
                  <a:tint val="98000"/>
                </a:srgbClr>
              </a:duotone>
            </a:blip>
            <a:tile tx="0" ty="0" sx="100000" sy="100000" flip="none" algn="ctr"/>
          </a:blip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sp>
        <p:nvSpPr>
          <p:cNvPr id="5" name="Rectangle 7"/>
          <p:cNvSpPr/>
          <p:nvPr userDrawn="1"/>
        </p:nvSpPr>
        <p:spPr>
          <a:xfrm>
            <a:off x="1279" y="6309360"/>
            <a:ext cx="12188952" cy="97215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grpSp>
        <p:nvGrpSpPr>
          <p:cNvPr id="6" name="top graphic"/>
          <p:cNvGrpSpPr/>
          <p:nvPr userDrawn="1"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7" name="Rectangle 10"/>
            <p:cNvSpPr/>
            <p:nvPr userDrawn="1"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rgbClr val="40404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8" name="Rectangle 11"/>
            <p:cNvSpPr/>
            <p:nvPr userDrawn="1"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9" name="Rectangle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ysClr val="window" lastClr="FFFFFF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</p:grpSp>
      <p:sp>
        <p:nvSpPr>
          <p:cNvPr id="12" name="椭圆 11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889000" y="6405466"/>
            <a:ext cx="5054600" cy="409586"/>
          </a:xfrm>
          <a:prstGeom prst="roundRect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tags" Target="../tags/tag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tags" Target="../tags/tag5.xml"/><Relationship Id="rId2" Type="http://schemas.openxmlformats.org/officeDocument/2006/relationships/image" Target="../media/image15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tags" Target="../tags/tag8.xml"/><Relationship Id="rId4" Type="http://schemas.openxmlformats.org/officeDocument/2006/relationships/image" Target="../media/image18.jpeg"/><Relationship Id="rId3" Type="http://schemas.openxmlformats.org/officeDocument/2006/relationships/tags" Target="../tags/tag7.xml"/><Relationship Id="rId2" Type="http://schemas.openxmlformats.org/officeDocument/2006/relationships/image" Target="../media/image17.jpe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tags" Target="../tags/tag10.xml"/><Relationship Id="rId2" Type="http://schemas.openxmlformats.org/officeDocument/2006/relationships/image" Target="../media/image20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7415" y="2868295"/>
            <a:ext cx="442087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  初识</a:t>
            </a:r>
            <a:r>
              <a:rPr lang="en-US" altLang="zh-CN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Maya 2022</a:t>
            </a:r>
            <a:endParaRPr lang="en-US" altLang="zh-CN" sz="3200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5465445" cy="2070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55" y="730885"/>
            <a:ext cx="5415280" cy="54152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1.3 自定义软件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1.自定义工具架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选择默认工具架旁边的，选择“新建工具架”，输入新工具架的名称，然后单击“确定”。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向工具架添加工具：选择工具，使用鼠标中键将工具图标从“工具箱”拖动到工具架上。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向工具架添加菜单项：切换到要向其中添加菜单项的工具架，打开包含所需项目的菜单，然后按Ctrl+Shift并单击菜单项。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向工具架添加面板布局：切换到想向其中添加布局按钮的工具架，在任何面板中，选择“面板 →面板编辑器”，切换到“布局”选项卡，选择布局名称，然后单击“添加到工具架”。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2.自定义操纵器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执行“窗口→设置/首选项→首选项”菜单命令，在打开的首选项对话框的左窗格选择“操纵器”，在右侧窗格可以设置操纵器的相关参数。如图所示。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6" name="图片 16" descr="1-2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82410" y="1470660"/>
            <a:ext cx="4112895" cy="3523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5465445" cy="2070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55" y="730885"/>
            <a:ext cx="5415280" cy="21399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3.自定义历史记录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执行“窗口→设置/首选项→首选项”菜单命令，在打开的首选项对话框左窗格选择“撤销”，在右侧窗格可以设置撤销历史的相关参数。如图1-31所示。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1-30"/>
          <p:cNvPicPr>
            <a:picLocks noChangeAspect="1"/>
          </p:cNvPicPr>
          <p:nvPr/>
        </p:nvPicPr>
        <p:blipFill>
          <a:blip r:embed="rId1"/>
          <a:srcRect r="27748"/>
          <a:stretch>
            <a:fillRect/>
          </a:stretch>
        </p:blipFill>
        <p:spPr>
          <a:xfrm>
            <a:off x="1561465" y="2692400"/>
            <a:ext cx="3143885" cy="16046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02730" y="853440"/>
            <a:ext cx="4516120" cy="19564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1.4 快捷键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熟练使用快捷键可以提高创作效率，常用Maya快捷键如下。更多的快捷键设置，可以通过命令“窗口→设置/首选项→热键编辑器”打开热键编辑器窗口查看。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5465445" cy="2070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704975" y="1080770"/>
          <a:ext cx="8397240" cy="4312285"/>
        </p:xfrm>
        <a:graphic>
          <a:graphicData uri="http://schemas.openxmlformats.org/drawingml/2006/table">
            <a:tbl>
              <a:tblPr/>
              <a:tblGrid>
                <a:gridCol w="1167765"/>
                <a:gridCol w="3028950"/>
                <a:gridCol w="1108075"/>
                <a:gridCol w="3092450"/>
              </a:tblGrid>
              <a:tr h="287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快捷键</a:t>
                      </a: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功能解释</a:t>
                      </a: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快捷键</a:t>
                      </a: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功能解释</a:t>
                      </a:r>
                      <a:endParaRPr lang="en-US" altLang="en-US" sz="1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回车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完成当前工具 	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插入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进入工具编辑模式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2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q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选择工具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移动工具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旋转工具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缩放工具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Ctrl+t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显示通用操纵器工具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显示操纵器工具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选择移动、旋转或缩放的最后使用的工具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使用鼠标左键移动枢轴（移动工具）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Ctrl+z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撤消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Ctrl+y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重做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重复上次操作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结成父子关系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Shift+P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断开父子关系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空格键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热盒（按下）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默认质量显示设置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粗糙质量显示设置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中等质量显示设置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平滑质量显示设置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29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Ctrl+n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新建场景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Ctrl+o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打开场景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Ctrl+s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保存场景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捕捉到曲线（按下并释放）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6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捕捉到栅格（按下并释放）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捕捉到点（按下并释放）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5465445" cy="2070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324610" y="1013460"/>
            <a:ext cx="439420" cy="55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矩形 100"/>
          <p:cNvSpPr/>
          <p:nvPr/>
        </p:nvSpPr>
        <p:spPr>
          <a:xfrm>
            <a:off x="1376680" y="1125855"/>
            <a:ext cx="6240780" cy="21196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拓展练习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1.熟练切换视图操作。2.熟练热盒菜单操作。3.熟练自定义工具架操作。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807" y="937123"/>
            <a:ext cx="1816100" cy="36830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l"/>
            <a:r>
              <a:rPr altLang="zh-CN" b="1" dirty="0"/>
              <a:t>【</a:t>
            </a:r>
            <a:r>
              <a:rPr lang="en-US" b="1" dirty="0"/>
              <a:t>    </a:t>
            </a:r>
            <a:r>
              <a:rPr altLang="zh-CN" b="1" dirty="0"/>
              <a:t>知识</a:t>
            </a:r>
            <a:r>
              <a:rPr lang="zh-CN" b="1" dirty="0"/>
              <a:t>精讲</a:t>
            </a:r>
            <a:r>
              <a:rPr altLang="zh-CN" b="1" dirty="0"/>
              <a:t>】</a:t>
            </a:r>
            <a:endParaRPr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650645" y="1305335"/>
            <a:ext cx="10482409" cy="424624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1.1 Maya软件简介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是Autodesk公司出品的世界顶级的三维动画软件，其功能完善，工作灵活，易学易用，制作效率极高，渲染真实感极强，是电影级别的高端制作软件，应用领域涉及动画片制作、电影制作、电视栏目包装、广告制作、游戏开发、数字出版等。Maya的CG功能十分全面，建模、粒子系统、毛发生成、植物创建、衣料仿真等等都可以轻松完成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使用Maya的创作流程为：创建模型→角色绑定→动画→动力学、流体和其他模拟效果→绘制和Paint Effects→照明、着色和渲染。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 2022提供了适用于Maya的USD插件，还对Maya中动画、绑定和建模工具进行了重大更新。新增了对 Python3的支持，提供了基于Bifrost和MtoA的新插件。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002030"/>
            <a:ext cx="238125" cy="23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967105"/>
            <a:ext cx="10482580" cy="13982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1.2 认识操作界面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 2022的操作界面由标题栏、菜单栏、状态行、工具架、工具箱、工作区、通道盒/层编辑器、时间滑块、范围滑块、命令行和帮助行等部分组成，如图所示。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6" descr="1-17b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2505" y="2688590"/>
            <a:ext cx="5266690" cy="2962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879475"/>
            <a:ext cx="1048258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1.菜单集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菜单集将可用菜单分为不同的类别：“建模”、“绑定”、“动画”、“FX”和“渲染”。Maya主菜单中的前七个菜单“文件”、“编辑”、“创建”、“选择”、“修改”、“显示”和“窗口”。始终可用，其余菜单根据所选的菜单集而变化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菜单包含在场景中工作所使用的工具和操作。主菜单位于Maya窗口的顶部。还有用于面板和选项窗口的单独菜单。还可以访问热盒主菜单中的菜单，通过在视图面板中按住空格键即可打开热盒。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7" descr="1-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56597"/>
          <a:stretch>
            <a:fillRect/>
          </a:stretch>
        </p:blipFill>
        <p:spPr>
          <a:xfrm>
            <a:off x="3093085" y="2740660"/>
            <a:ext cx="5271770" cy="822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879475"/>
            <a:ext cx="1048258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3.状态行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状态行包含许多常用的常规命令对应的图标（例如，“文件→保存”），以及用于设置对象选择、捕捉、渲染等的图标。还提供了快速选择字段，可针对输入的数值进行设置。默认情况下，状态行的各部分处于收拢状态。单击显示/隐藏按钮以展开隐藏部分。单击垂直分隔线可展开和收拢图标组。如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左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图所示为选择过滤控件，过滤可以选择的对象或组件类型。如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右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图所示的控件的“锁定/解除锁定当前选择”后，可以用鼠标左键直接运行操纵器；使用“亮显当前选择模式”，可以在组件模式中选择组件时，使对象选择处于禁用状态。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选择如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图所示的对应按钮，可以在绘制曲线时分别捕捉到“栅格”、“曲线”、“点”、“投影中心”、“视图平面”或者激活选定对象。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557020" y="3899535"/>
            <a:ext cx="348615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7288530" y="3899535"/>
            <a:ext cx="8763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8" descr="1-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27263" y="5158423"/>
            <a:ext cx="2144395" cy="299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87947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使用如图所示的“选定对象输入”和“选定对象输出”按钮可以选择、启用、禁用或列出选定对象的构建输入和输出。单击“构建历史开关按钮，可以针对场景中的所有对象启用或禁用构建历史。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通过如图所示的“输入”框，可以在 Maya 场景中快速选择、重命名或变换对象和组件，而无需显示“通道盒”。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4" name="图片 24" descr="1-22b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2333" y="3019108"/>
            <a:ext cx="803275" cy="299085"/>
          </a:xfrm>
          <a:prstGeom prst="rect">
            <a:avLst/>
          </a:prstGeom>
        </p:spPr>
      </p:pic>
      <p:pic>
        <p:nvPicPr>
          <p:cNvPr id="27" name="图片 27" descr="1-2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66265" y="4891405"/>
            <a:ext cx="1662430" cy="2908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25235" y="259080"/>
            <a:ext cx="5389245" cy="5110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4.“用户帐户”菜单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登录到 Autodesk 帐户，可以获取更多选项，例如，用于管理许可证或购买Autodesk产品的选项。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5.工具架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工具架包含常见任务对应的图标，并根据类别按选项卡进行排列。工具架的真正功效在于可以创建自定义工具架，然后创建只需单击一次即可快速访问的工具或命令快捷键。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6.工作区选择器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选择专门设计用于不同工作流的窗口和面板的自定义或预定义排列。此处显示的是“Maya 经典”工作区。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7.侧栏图标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如图所示的状态行图标可打开和关闭许多常用的工具。从左到右，这些图标依次显示建模工具包、HumanIK窗口、属性编辑器、工具设置和通道盒/层编辑器（默认情况下处于打开状态并在此处显示）。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8.通道盒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通过通道盒，可以编辑选定对象的属性和关键帧值。默认情况下，将显示变换属性，可以在此处更改对象的属性。如图所示。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5389245" cy="5110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9.层编辑器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层编辑器中有“显示”层与“动画”层两种类型的层,如图所示。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显示层：用来管理放入层中的物体是否被显示出来，可以将场景中的物体添加到层内，在层中可以对其进行隐藏、选择和模板化等操作。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10.视图面板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视图面板，可以使用摄影机视图通过不同的方式查看场景中的对象。单击左侧的快速布局按钮，可以在单视图面板布局与四视图面板布局之间切换。也可以在视图面板中显示不同的编辑器。通过每个视图面板中的面板工具栏，可以访问位于面板菜单中的许多常用命令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29" descr="1-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910" y="3114040"/>
            <a:ext cx="972820" cy="241300"/>
          </a:xfrm>
          <a:prstGeom prst="rect">
            <a:avLst/>
          </a:prstGeom>
        </p:spPr>
      </p:pic>
      <p:pic>
        <p:nvPicPr>
          <p:cNvPr id="30" name="图片 30" descr="1-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85290" y="4958398"/>
            <a:ext cx="2426970" cy="1800225"/>
          </a:xfrm>
          <a:prstGeom prst="rect">
            <a:avLst/>
          </a:prstGeom>
        </p:spPr>
      </p:pic>
      <p:pic>
        <p:nvPicPr>
          <p:cNvPr id="32" name="图片 32" descr="1-2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49243" y="2299970"/>
            <a:ext cx="1188085" cy="144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3622040" cy="5110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“大纲视图”以大纲形式显示场景中所有对象的层次列表，如图所示。可以展开和收拢层次中分支的显示；层次的较低级别在较高级别下缩进。它是Maya的两个主要场景管理编辑器之一（另一个是 Hypergraph）。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“大纲视图”还会显示视图面板中通常隐藏的对象，如默认摄影机或没有几何体的节点（例如，着色器和材质）。可以使用相应“显示”和“显示”菜单中的项目，控制“大纲视图”中显示的节点。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55" y="925830"/>
            <a:ext cx="5415280" cy="54152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11.工具箱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工具箱包含用于选择和变换场景中对象的工具。使用标准键盘热键可使用选择工具(Q)、移动工具(W)、旋转工具(E)、缩放工具(R) 和显示操纵器(T)，以及访问在场景中使用的最后一个工具(Y)。如图所示。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12.快速布局/大纲视图按钮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通过工具箱下面的前三个快速布局按钮，只需单击一次即可在有用的视图面板布局之间切换，而底部按钮用于打开大纲视图。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5" name="图片 35" descr="1-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1051" r="1493"/>
          <a:stretch>
            <a:fillRect/>
          </a:stretch>
        </p:blipFill>
        <p:spPr>
          <a:xfrm>
            <a:off x="2280603" y="2977198"/>
            <a:ext cx="1673225" cy="1619885"/>
          </a:xfrm>
          <a:prstGeom prst="rect">
            <a:avLst/>
          </a:prstGeom>
        </p:spPr>
      </p:pic>
      <p:pic>
        <p:nvPicPr>
          <p:cNvPr id="36" name="图片 36" descr="1-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008235" y="730885"/>
            <a:ext cx="2133600" cy="3867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5235" y="259080"/>
            <a:ext cx="5465445" cy="5110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17.播放选项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使用播放选项可控制场景播放动画的方式，其中包括设置帧速率、循环控件、音频控件、自动设置关键帧和缓存播放，而且还支持快速访问“时间滑块”首选项。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18.命令行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命令行的左侧区域用于输入单个MEL命令，右侧区域用于提供反馈。如果您熟悉Maya的MEL脚本语言，则使用这些区域。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19.帮助行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当在UI中的工具和菜单项上滚动时，帮助行显示这些工具和菜单项的简短描述。此栏还会提示您使用工具或完成工作流所需的步骤。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55" y="925830"/>
            <a:ext cx="5415280" cy="54152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13.时间滑块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时间滑块显示可用的时间范围，还可显示当前时间、选定对象或角色上的关键帧、“缓存播放”状态行和时间滑块书签。可以通过拖动其中的红色播放光标以浏览动画。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14.范围滑块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范围滑块用于设置场景动画的开始时间和结束时间。如果要重点关注整个动画的更小部分，还可以设置播放范围。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15.播放控件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通过播放控件，可以播放或预览时间滑块范围定义的动画。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16.动画/角色菜单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通过“动画”或“角色”菜单可以切换动画层和当前的角色集。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TABLE_ENDDRAG_ORIGIN_RECT" val="661*339"/>
  <p:tag name="TABLE_ENDDRAG_RECT" val="134*85*661*339"/>
</p:tagLst>
</file>

<file path=ppt/tags/tag13.xml><?xml version="1.0" encoding="utf-8"?>
<p:tagLst xmlns:p="http://schemas.openxmlformats.org/presentationml/2006/main">
  <p:tag name="COMMONDATA" val="eyJoZGlkIjoiNjhjNzYzOTVmZWMxNDc1YzAzMjFmM2E1YzU1MjUxYjIifQ=="/>
  <p:tag name="KSO_WPP_MARK_KEY" val="4047ef1e-896e-4e1a-814a-e9501bfa48bb"/>
  <p:tag name="resource_record_key" val="{&quot;13&quot;:[19965465,19972078,20104445,19972048,20469018,20174685,20482073,20174678]}"/>
  <p:tag name="commondata" val="eyJoZGlkIjoiNzYwMmViYWJiYjNmN2UyNWY2MzdmNzNhMmUyYTAwNjA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3237</Words>
  <Application>WPS 演示</Application>
  <PresentationFormat>宽屏</PresentationFormat>
  <Paragraphs>229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Euphemia</vt:lpstr>
      <vt:lpstr>微软雅黑</vt:lpstr>
      <vt:lpstr>Arial Unicode MS</vt:lpstr>
      <vt:lpstr>Calibri</vt:lpstr>
      <vt:lpstr>Calibri</vt:lpstr>
      <vt:lpstr>Broadway</vt:lpstr>
      <vt:lpstr>Times New Roman</vt:lpstr>
      <vt:lpstr>楷体_GB2312</vt:lpstr>
      <vt:lpstr>新宋体</vt:lpstr>
      <vt:lpstr>Arial Unicode MS</vt:lpstr>
      <vt:lpstr>DejaVu Math TeX Gyre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Pr模板</dc:title>
  <dc:creator>王东军</dc:creator>
  <cp:lastModifiedBy>Administrator</cp:lastModifiedBy>
  <cp:revision>553</cp:revision>
  <dcterms:created xsi:type="dcterms:W3CDTF">2013-09-20T02:31:00Z</dcterms:created>
  <dcterms:modified xsi:type="dcterms:W3CDTF">2024-09-02T06:09:42Z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2533F98CC5DD4D3FA9776AACEDA85CB1</vt:lpwstr>
  </property>
</Properties>
</file>